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2" r:id="rId5"/>
    <p:sldId id="273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82" userDrawn="1">
          <p15:clr>
            <a:srgbClr val="A4A3A4"/>
          </p15:clr>
        </p15:guide>
        <p15:guide id="4" pos="1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18"/>
    <a:srgbClr val="272727"/>
    <a:srgbClr val="FBAB18"/>
    <a:srgbClr val="5D5D59"/>
    <a:srgbClr val="ECD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896" y="774"/>
      </p:cViewPr>
      <p:guideLst>
        <p:guide orient="horz" pos="1298"/>
        <p:guide pos="3840"/>
        <p:guide pos="7582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30569-2845-59BF-403F-AF4707BCC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967B62-CC25-61B3-7197-31E9ABAF1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9A5048-8DE6-42AA-E8F7-CA31AC2A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417A55-7293-4EB3-B805-869683E5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19AFC9-80DA-FA4C-8645-96891F19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3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0B308-43B9-133C-874A-2A35E1C0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EA7408-82C3-7A06-641C-A65987074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D64C26-E08C-8B02-86AC-DD23C91F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4D7EAD-4BAE-DF1D-3401-8F627C98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310B25-A698-313F-0D99-FC207B53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89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FA507F-D111-872C-A38A-B2666F759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E03CE8-BE3A-5BE8-89F2-66B70CB68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7CD831-DA1F-2D2A-3017-13EF5A20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1F1EDF-7019-21FA-9430-55C0D8C3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4A6B55-3150-DBA5-D3D4-21390518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55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CC782-3EF3-65CD-59CC-D4285BD1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24E627-F6FC-F36A-79A3-6198A8ECA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F4C090-AECD-3C96-F52B-70E0D5C3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42E975-BEAC-65D1-EA2E-2AF43E7F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8E90B-DB98-9346-515A-B967A9CA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5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42307-E711-A1BC-08C2-6DD25A26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794175-EE86-8C5A-7E10-A197B0D5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124CDA-9B64-469D-1445-F508ABB8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D13857-8078-2F38-4354-91C3F69E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1292CC-421B-4002-68C8-CAB483EE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30A61-58F0-DF24-958B-6AF76551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50E3B0-993B-8BE3-FF6C-849BB8AA4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5E50C1-5AF5-446F-A745-28C23B47E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7392BE-ADF8-2006-65D9-1C0542D2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7805CB-FCF6-698A-A4A7-2C6CDD47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AC9EFB-AF4C-D100-9B69-7420D791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57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D6643-68F4-29B7-97E5-CE49156F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DBD1EE-3FA4-4EE2-B802-9E05012B4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299F97-00BE-5371-E161-14606FED8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0E338F0-6C35-B399-FA59-A02D85EE8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83F66B-B838-102C-2E6A-81E5DA3B3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10E1EFC-E460-3116-59C3-035B7527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D5C7C6-A63E-BB2D-3598-70CBA3F8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58BDD5-E3B4-2A03-584E-B4A8784E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9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B50CC-E2CE-8C76-DFD7-C5B9FD0E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09664D6-9661-3D4E-1766-C05EC1510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E8711-F7F1-88F7-7DB0-50A976BC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0EE66D-9D78-900D-30C9-8DAB973C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CF7963-B5B8-AF17-73AB-72AE2283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1AA5F4-473B-B391-588B-A865CCF0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2F4AA6-CB7A-7255-0C77-DA674804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20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04217-7090-53F3-93AE-29C94C76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C7615-C372-7804-81D7-8086A7C0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C85741-FA41-4DE8-CABE-C815F639E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7C4B54-0AFC-3BE5-6B25-33D75E6B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B94C58-76E1-5ECC-D3C2-5E0271D4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991975-B9F2-6B6D-456B-6BC7F9CE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48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0B097-3129-B696-AAAC-72220115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9D91AE1-C856-1AA4-FB9A-68B615CDD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6DF070-B5AB-15C9-1A57-ACC37FC5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C09BE8-CCD0-367D-BADE-EDAD22BB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A2501C-2378-4081-B3ED-9550251C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BCA843-D966-446B-7B62-CD294ABB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24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22E5D7-D17D-19FB-AF0D-82B8AA69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A0B420-A432-F743-5E46-6AD1553C5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6443AB-C602-7619-A3DB-2A1683391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6F2D2-0A43-48B8-A5BE-B6D485C98135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6A402F-123A-016C-5488-027209226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1AB94-B8CE-BA58-AE64-11E6F7236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75A3-16D6-4CDD-886B-49BE31645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83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htsocial.org.b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39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740BA4F2-A49B-E401-9E36-8109A2323085}"/>
              </a:ext>
            </a:extLst>
          </p:cNvPr>
          <p:cNvSpPr/>
          <p:nvPr/>
        </p:nvSpPr>
        <p:spPr>
          <a:xfrm>
            <a:off x="1493478" y="3525713"/>
            <a:ext cx="864064" cy="7899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5B6E56F-B596-9BA2-D7B1-B83FFFDE17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2448" r="57096" b="25611"/>
          <a:stretch/>
        </p:blipFill>
        <p:spPr>
          <a:xfrm>
            <a:off x="192090" y="2682138"/>
            <a:ext cx="3260974" cy="3923199"/>
          </a:xfrm>
          <a:prstGeom prst="roundRect">
            <a:avLst>
              <a:gd name="adj" fmla="val 10964"/>
            </a:avLst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13B8F59-1078-9EDC-2040-AE8FE3E2C541}"/>
              </a:ext>
            </a:extLst>
          </p:cNvPr>
          <p:cNvSpPr txBox="1"/>
          <p:nvPr/>
        </p:nvSpPr>
        <p:spPr>
          <a:xfrm>
            <a:off x="0" y="135297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GHT Social – Sustentabilidade (ESG)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EAFA91A-6448-ECCB-52E4-39B6200BE494}"/>
              </a:ext>
            </a:extLst>
          </p:cNvPr>
          <p:cNvSpPr/>
          <p:nvPr/>
        </p:nvSpPr>
        <p:spPr>
          <a:xfrm>
            <a:off x="192089" y="2682138"/>
            <a:ext cx="3255625" cy="3923199"/>
          </a:xfrm>
          <a:prstGeom prst="roundRect">
            <a:avLst>
              <a:gd name="adj" fmla="val 10802"/>
            </a:avLst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81395A7-9FB8-C404-57F8-E2E9A9AAE0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1729" r="44674" b="22501"/>
          <a:stretch/>
        </p:blipFill>
        <p:spPr>
          <a:xfrm>
            <a:off x="4403098" y="2694168"/>
            <a:ext cx="3323388" cy="3911169"/>
          </a:xfrm>
          <a:prstGeom prst="roundRect">
            <a:avLst>
              <a:gd name="adj" fmla="val 10566"/>
            </a:avLst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C3F2616-D7EB-A941-289D-6AA9B12706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293" r="28390" b="40836"/>
          <a:stretch/>
        </p:blipFill>
        <p:spPr>
          <a:xfrm>
            <a:off x="8676522" y="2682138"/>
            <a:ext cx="3323388" cy="3911169"/>
          </a:xfrm>
          <a:prstGeom prst="roundRect">
            <a:avLst>
              <a:gd name="adj" fmla="val 10029"/>
            </a:avLst>
          </a:prstGeom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9881877F-68D2-4170-0739-3181FE7088D6}"/>
              </a:ext>
            </a:extLst>
          </p:cNvPr>
          <p:cNvSpPr/>
          <p:nvPr/>
        </p:nvSpPr>
        <p:spPr>
          <a:xfrm>
            <a:off x="4397750" y="2694168"/>
            <a:ext cx="3323388" cy="3911169"/>
          </a:xfrm>
          <a:prstGeom prst="roundRect">
            <a:avLst>
              <a:gd name="adj" fmla="val 11212"/>
            </a:avLst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B904190-C61E-B99F-1829-DC53788A6B7D}"/>
              </a:ext>
            </a:extLst>
          </p:cNvPr>
          <p:cNvSpPr txBox="1"/>
          <p:nvPr/>
        </p:nvSpPr>
        <p:spPr>
          <a:xfrm>
            <a:off x="4403098" y="4486337"/>
            <a:ext cx="33180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GHT iniciou seu processo de transição energética para fontes de energia renovável.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2 filiais possuem painéis solares, totalizando 154 placas.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87B1B770-EDBB-2D5F-8FAC-7C1EDE0C356A}"/>
              </a:ext>
            </a:extLst>
          </p:cNvPr>
          <p:cNvSpPr/>
          <p:nvPr/>
        </p:nvSpPr>
        <p:spPr>
          <a:xfrm>
            <a:off x="5614679" y="2104347"/>
            <a:ext cx="2989891" cy="194354"/>
          </a:xfrm>
          <a:prstGeom prst="roundRect">
            <a:avLst/>
          </a:prstGeom>
          <a:solidFill>
            <a:srgbClr val="FBAB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657A3D-33E5-F342-034D-E4617E53A5D5}"/>
              </a:ext>
            </a:extLst>
          </p:cNvPr>
          <p:cNvSpPr txBox="1"/>
          <p:nvPr/>
        </p:nvSpPr>
        <p:spPr>
          <a:xfrm>
            <a:off x="2189539" y="1826672"/>
            <a:ext cx="7812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Selamos um compromisso com a Sustentabilidade Corporativa, implementando ações, projetos e processos pautados na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 Socioambiental.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CBF49E7C-2A67-F3FA-D7EE-9C32768AE03C}"/>
              </a:ext>
            </a:extLst>
          </p:cNvPr>
          <p:cNvSpPr/>
          <p:nvPr/>
        </p:nvSpPr>
        <p:spPr>
          <a:xfrm>
            <a:off x="5797214" y="3443805"/>
            <a:ext cx="864064" cy="7899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Gráfico 47" descr="Sol">
            <a:extLst>
              <a:ext uri="{FF2B5EF4-FFF2-40B4-BE49-F238E27FC236}">
                <a16:creationId xmlns:a16="http://schemas.microsoft.com/office/drawing/2014/main" id="{2BEF5991-1FFC-553F-93C4-F8FBE3EB7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7214" y="3655200"/>
            <a:ext cx="597571" cy="597571"/>
          </a:xfrm>
          <a:prstGeom prst="rect">
            <a:avLst/>
          </a:prstGeom>
        </p:spPr>
      </p:pic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686548C-8CF5-4FE4-0CFA-695F1A07AFDD}"/>
              </a:ext>
            </a:extLst>
          </p:cNvPr>
          <p:cNvSpPr/>
          <p:nvPr/>
        </p:nvSpPr>
        <p:spPr>
          <a:xfrm>
            <a:off x="4392403" y="3907229"/>
            <a:ext cx="3334083" cy="2236396"/>
          </a:xfrm>
          <a:prstGeom prst="roundRect">
            <a:avLst>
              <a:gd name="adj" fmla="val 13035"/>
            </a:avLst>
          </a:prstGeom>
          <a:solidFill>
            <a:srgbClr val="FBA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53D7AF85-3B1C-112E-31DC-8F7081EC2142}"/>
              </a:ext>
            </a:extLst>
          </p:cNvPr>
          <p:cNvSpPr/>
          <p:nvPr/>
        </p:nvSpPr>
        <p:spPr>
          <a:xfrm>
            <a:off x="5663968" y="3559033"/>
            <a:ext cx="864064" cy="789906"/>
          </a:xfrm>
          <a:prstGeom prst="roundRect">
            <a:avLst/>
          </a:prstGeom>
          <a:solidFill>
            <a:srgbClr val="5D5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Gráfico 54" descr="Caixa">
            <a:extLst>
              <a:ext uri="{FF2B5EF4-FFF2-40B4-BE49-F238E27FC236}">
                <a16:creationId xmlns:a16="http://schemas.microsoft.com/office/drawing/2014/main" id="{A6807814-D683-6966-597B-16F8D578BE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7214" y="3636140"/>
            <a:ext cx="597571" cy="597571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55731E54-7DE9-17CE-769E-C5219A0B6A18}"/>
              </a:ext>
            </a:extLst>
          </p:cNvPr>
          <p:cNvSpPr txBox="1"/>
          <p:nvPr/>
        </p:nvSpPr>
        <p:spPr>
          <a:xfrm>
            <a:off x="4392401" y="4348939"/>
            <a:ext cx="333408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Destinamos nossos resíduos de forma responsável, em parceria com terceiros para a realização da separação e reciclagem.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50% de nossas embalagens operacionais utilizadas pela logística são biodegradáveis.</a:t>
            </a: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DC772021-0559-D41F-38CE-ADCA9A8A1F4A}"/>
              </a:ext>
            </a:extLst>
          </p:cNvPr>
          <p:cNvSpPr/>
          <p:nvPr/>
        </p:nvSpPr>
        <p:spPr>
          <a:xfrm>
            <a:off x="1475960" y="3507417"/>
            <a:ext cx="864064" cy="7899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88C099C8-0D93-4808-B649-32E7A55E44E6}"/>
              </a:ext>
            </a:extLst>
          </p:cNvPr>
          <p:cNvSpPr/>
          <p:nvPr/>
        </p:nvSpPr>
        <p:spPr>
          <a:xfrm>
            <a:off x="192088" y="3869849"/>
            <a:ext cx="3260974" cy="2235676"/>
          </a:xfrm>
          <a:prstGeom prst="roundRect">
            <a:avLst>
              <a:gd name="adj" fmla="val 15453"/>
            </a:avLst>
          </a:prstGeom>
          <a:solidFill>
            <a:srgbClr val="FBA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EA19BA9-F8A2-91C9-4D88-713290FCCA25}"/>
              </a:ext>
            </a:extLst>
          </p:cNvPr>
          <p:cNvSpPr txBox="1"/>
          <p:nvPr/>
        </p:nvSpPr>
        <p:spPr>
          <a:xfrm>
            <a:off x="181394" y="4461250"/>
            <a:ext cx="3277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GHT iniciou seu processo de transição energética para fontes de energia renovável.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2 filiais possuem painéis solares, totalizando 154 placas.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89CE2FE7-74DF-EDED-7B78-40E702CBB0E0}"/>
              </a:ext>
            </a:extLst>
          </p:cNvPr>
          <p:cNvSpPr/>
          <p:nvPr/>
        </p:nvSpPr>
        <p:spPr>
          <a:xfrm>
            <a:off x="1360232" y="3640941"/>
            <a:ext cx="864064" cy="789906"/>
          </a:xfrm>
          <a:prstGeom prst="roundRect">
            <a:avLst/>
          </a:prstGeom>
          <a:solidFill>
            <a:srgbClr val="5D5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Gráfico 42" descr="Sol">
            <a:extLst>
              <a:ext uri="{FF2B5EF4-FFF2-40B4-BE49-F238E27FC236}">
                <a16:creationId xmlns:a16="http://schemas.microsoft.com/office/drawing/2014/main" id="{5C3D8A15-5AEB-14C2-BA92-731F7902E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5065" y="3785114"/>
            <a:ext cx="554397" cy="554397"/>
          </a:xfrm>
          <a:prstGeom prst="rect">
            <a:avLst/>
          </a:prstGeom>
        </p:spPr>
      </p:pic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4C00EF8-0507-F484-0541-FC3BF651F5BB}"/>
              </a:ext>
            </a:extLst>
          </p:cNvPr>
          <p:cNvSpPr/>
          <p:nvPr/>
        </p:nvSpPr>
        <p:spPr>
          <a:xfrm>
            <a:off x="8676525" y="2681100"/>
            <a:ext cx="3323388" cy="3924237"/>
          </a:xfrm>
          <a:prstGeom prst="roundRect">
            <a:avLst>
              <a:gd name="adj" fmla="val 9980"/>
            </a:avLst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A7BE7B5E-1EC3-3928-6656-1EA18CC0700E}"/>
              </a:ext>
            </a:extLst>
          </p:cNvPr>
          <p:cNvSpPr txBox="1"/>
          <p:nvPr/>
        </p:nvSpPr>
        <p:spPr>
          <a:xfrm>
            <a:off x="8687217" y="4445600"/>
            <a:ext cx="33180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GHT iniciou seu processo de transição energética para fontes de energia renovável.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2 filiais possuem painéis solares, totalizando 154 placas.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D3FE7DF4-39E6-BDDE-D87B-A016D1A99418}"/>
              </a:ext>
            </a:extLst>
          </p:cNvPr>
          <p:cNvSpPr/>
          <p:nvPr/>
        </p:nvSpPr>
        <p:spPr>
          <a:xfrm>
            <a:off x="10081333" y="3403068"/>
            <a:ext cx="864064" cy="7899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Gráfico 50" descr="Sol">
            <a:extLst>
              <a:ext uri="{FF2B5EF4-FFF2-40B4-BE49-F238E27FC236}">
                <a16:creationId xmlns:a16="http://schemas.microsoft.com/office/drawing/2014/main" id="{ACD27ECF-3B0C-0FB4-3611-9E04C9EC9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1333" y="3614463"/>
            <a:ext cx="597571" cy="597571"/>
          </a:xfrm>
          <a:prstGeom prst="rect">
            <a:avLst/>
          </a:prstGeom>
        </p:spPr>
      </p:pic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9FF97E7E-E1D8-53C1-53CD-5BC92EB17E61}"/>
              </a:ext>
            </a:extLst>
          </p:cNvPr>
          <p:cNvSpPr/>
          <p:nvPr/>
        </p:nvSpPr>
        <p:spPr>
          <a:xfrm>
            <a:off x="8676522" y="3907229"/>
            <a:ext cx="3334083" cy="2236396"/>
          </a:xfrm>
          <a:prstGeom prst="roundRect">
            <a:avLst>
              <a:gd name="adj" fmla="val 13658"/>
            </a:avLst>
          </a:prstGeom>
          <a:solidFill>
            <a:srgbClr val="FBA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566B4A5-7353-4E23-5C1B-F8A33C5A6012}"/>
              </a:ext>
            </a:extLst>
          </p:cNvPr>
          <p:cNvSpPr/>
          <p:nvPr/>
        </p:nvSpPr>
        <p:spPr>
          <a:xfrm>
            <a:off x="9948087" y="3518296"/>
            <a:ext cx="864064" cy="789906"/>
          </a:xfrm>
          <a:prstGeom prst="roundRect">
            <a:avLst/>
          </a:prstGeom>
          <a:solidFill>
            <a:srgbClr val="5D5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8" name="Gráfico 57" descr="Árvore decídua">
            <a:extLst>
              <a:ext uri="{FF2B5EF4-FFF2-40B4-BE49-F238E27FC236}">
                <a16:creationId xmlns:a16="http://schemas.microsoft.com/office/drawing/2014/main" id="{14A6D047-3578-298C-9A93-20A911485E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81333" y="3604933"/>
            <a:ext cx="597571" cy="597571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E942F33A-7818-C10F-6DD2-AD570B6EF357}"/>
              </a:ext>
            </a:extLst>
          </p:cNvPr>
          <p:cNvSpPr txBox="1"/>
          <p:nvPr/>
        </p:nvSpPr>
        <p:spPr>
          <a:xfrm>
            <a:off x="8665825" y="4308804"/>
            <a:ext cx="33447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Preservamos áreas verdes ao redor de nossas filiais com o programa “Adote uma Praça”.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3 regiões beneficiadas e 3 praças restauradas, impactando o espaço urbano.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5B3B74A7-271D-8ED1-50A4-F9AC6D71F5AE}"/>
              </a:ext>
            </a:extLst>
          </p:cNvPr>
          <p:cNvSpPr/>
          <p:nvPr/>
        </p:nvSpPr>
        <p:spPr>
          <a:xfrm>
            <a:off x="10964009" y="6709099"/>
            <a:ext cx="1227991" cy="149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2023</a:t>
            </a:r>
          </a:p>
        </p:txBody>
      </p:sp>
    </p:spTree>
    <p:extLst>
      <p:ext uri="{BB962C8B-B14F-4D97-AF65-F5344CB8AC3E}">
        <p14:creationId xmlns:p14="http://schemas.microsoft.com/office/powerpoint/2010/main" val="271146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F8400F9-AD98-7F97-23BF-D1F662EF8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10174" r="28727" b="2250"/>
          <a:stretch/>
        </p:blipFill>
        <p:spPr>
          <a:xfrm>
            <a:off x="0" y="1431702"/>
            <a:ext cx="5372604" cy="514054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F926ED-31F3-0F9B-017B-C0A075D3C482}"/>
              </a:ext>
            </a:extLst>
          </p:cNvPr>
          <p:cNvSpPr/>
          <p:nvPr/>
        </p:nvSpPr>
        <p:spPr>
          <a:xfrm>
            <a:off x="2999960" y="3716582"/>
            <a:ext cx="864064" cy="7899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9C95F00-DF93-DA41-CE36-CDA416A73467}"/>
              </a:ext>
            </a:extLst>
          </p:cNvPr>
          <p:cNvSpPr/>
          <p:nvPr/>
        </p:nvSpPr>
        <p:spPr>
          <a:xfrm>
            <a:off x="1090862" y="4200525"/>
            <a:ext cx="4636169" cy="1356244"/>
          </a:xfrm>
          <a:prstGeom prst="roundRect">
            <a:avLst/>
          </a:prstGeom>
          <a:solidFill>
            <a:srgbClr val="FBAB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2CD862-56B6-D587-5836-015AACC74FA8}"/>
              </a:ext>
            </a:extLst>
          </p:cNvPr>
          <p:cNvSpPr txBox="1"/>
          <p:nvPr/>
        </p:nvSpPr>
        <p:spPr>
          <a:xfrm>
            <a:off x="1090861" y="4648828"/>
            <a:ext cx="4636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Atuamos na geração de valor nas comunidades ao redor do GHT. São diversos projetos e programas de impacto social.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7B0A771-6A0E-B2C6-772B-B9AF3ED82B36}"/>
              </a:ext>
            </a:extLst>
          </p:cNvPr>
          <p:cNvSpPr/>
          <p:nvPr/>
        </p:nvSpPr>
        <p:spPr>
          <a:xfrm>
            <a:off x="2884232" y="3850106"/>
            <a:ext cx="864064" cy="789906"/>
          </a:xfrm>
          <a:prstGeom prst="roundRect">
            <a:avLst/>
          </a:prstGeom>
          <a:solidFill>
            <a:srgbClr val="5D5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 descr="Conexões">
            <a:extLst>
              <a:ext uri="{FF2B5EF4-FFF2-40B4-BE49-F238E27FC236}">
                <a16:creationId xmlns:a16="http://schemas.microsoft.com/office/drawing/2014/main" id="{9425C425-0418-8D5F-423D-FBFC0DF07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0338" y="3909133"/>
            <a:ext cx="671851" cy="671851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74504F0-64CA-8A7D-2CAE-6D3E166FBD12}"/>
              </a:ext>
            </a:extLst>
          </p:cNvPr>
          <p:cNvSpPr/>
          <p:nvPr/>
        </p:nvSpPr>
        <p:spPr>
          <a:xfrm>
            <a:off x="6095999" y="1576080"/>
            <a:ext cx="5903914" cy="847252"/>
          </a:xfrm>
          <a:prstGeom prst="roundRect">
            <a:avLst/>
          </a:prstGeom>
          <a:solidFill>
            <a:srgbClr val="5D5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B70F6C06-9421-6A17-8DFD-87059F33C0A5}"/>
              </a:ext>
            </a:extLst>
          </p:cNvPr>
          <p:cNvSpPr/>
          <p:nvPr/>
        </p:nvSpPr>
        <p:spPr>
          <a:xfrm>
            <a:off x="6248400" y="1728480"/>
            <a:ext cx="1052052" cy="847252"/>
          </a:xfrm>
          <a:prstGeom prst="roundRect">
            <a:avLst/>
          </a:prstGeom>
          <a:solidFill>
            <a:srgbClr val="FBAB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A3F20D5-81D8-43CA-F91A-D6AD665019D9}"/>
              </a:ext>
            </a:extLst>
          </p:cNvPr>
          <p:cNvSpPr/>
          <p:nvPr/>
        </p:nvSpPr>
        <p:spPr>
          <a:xfrm>
            <a:off x="6095999" y="2861308"/>
            <a:ext cx="5903913" cy="847252"/>
          </a:xfrm>
          <a:prstGeom prst="roundRect">
            <a:avLst/>
          </a:prstGeom>
          <a:solidFill>
            <a:srgbClr val="5D5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504E4FE-72FA-592B-6B6C-F95B25DEF7D6}"/>
              </a:ext>
            </a:extLst>
          </p:cNvPr>
          <p:cNvSpPr/>
          <p:nvPr/>
        </p:nvSpPr>
        <p:spPr>
          <a:xfrm>
            <a:off x="6248400" y="3013708"/>
            <a:ext cx="1052052" cy="847252"/>
          </a:xfrm>
          <a:prstGeom prst="roundRect">
            <a:avLst/>
          </a:prstGeom>
          <a:solidFill>
            <a:srgbClr val="FBAB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F45AD071-91DB-8CEC-DB7D-FA53BCCD231E}"/>
              </a:ext>
            </a:extLst>
          </p:cNvPr>
          <p:cNvSpPr/>
          <p:nvPr/>
        </p:nvSpPr>
        <p:spPr>
          <a:xfrm>
            <a:off x="6096000" y="4146536"/>
            <a:ext cx="5903912" cy="847252"/>
          </a:xfrm>
          <a:prstGeom prst="roundRect">
            <a:avLst/>
          </a:prstGeom>
          <a:solidFill>
            <a:srgbClr val="5D5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9C3A707A-729B-7709-E5F3-1B91DDA2C144}"/>
              </a:ext>
            </a:extLst>
          </p:cNvPr>
          <p:cNvSpPr/>
          <p:nvPr/>
        </p:nvSpPr>
        <p:spPr>
          <a:xfrm>
            <a:off x="6248400" y="4298936"/>
            <a:ext cx="1052052" cy="847252"/>
          </a:xfrm>
          <a:prstGeom prst="roundRect">
            <a:avLst/>
          </a:prstGeom>
          <a:solidFill>
            <a:srgbClr val="FBAB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B3D2641-715E-8635-5188-9D3FF9CF37F1}"/>
              </a:ext>
            </a:extLst>
          </p:cNvPr>
          <p:cNvSpPr/>
          <p:nvPr/>
        </p:nvSpPr>
        <p:spPr>
          <a:xfrm>
            <a:off x="6095999" y="5431764"/>
            <a:ext cx="5903911" cy="847252"/>
          </a:xfrm>
          <a:prstGeom prst="roundRect">
            <a:avLst/>
          </a:prstGeom>
          <a:solidFill>
            <a:srgbClr val="5D5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A2DA1AC1-D2EE-1F49-3354-5C897364D89E}"/>
              </a:ext>
            </a:extLst>
          </p:cNvPr>
          <p:cNvSpPr/>
          <p:nvPr/>
        </p:nvSpPr>
        <p:spPr>
          <a:xfrm>
            <a:off x="6248400" y="5584164"/>
            <a:ext cx="1052052" cy="847252"/>
          </a:xfrm>
          <a:prstGeom prst="roundRect">
            <a:avLst/>
          </a:prstGeom>
          <a:solidFill>
            <a:srgbClr val="FBAB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A27541-E2EB-E0C5-040B-AC5ADF5CC382}"/>
              </a:ext>
            </a:extLst>
          </p:cNvPr>
          <p:cNvSpPr txBox="1"/>
          <p:nvPr/>
        </p:nvSpPr>
        <p:spPr>
          <a:xfrm>
            <a:off x="6409288" y="1626657"/>
            <a:ext cx="581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BR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B780C86-254D-C1C0-5E5F-148861F2ECA0}"/>
              </a:ext>
            </a:extLst>
          </p:cNvPr>
          <p:cNvSpPr txBox="1"/>
          <p:nvPr/>
        </p:nvSpPr>
        <p:spPr>
          <a:xfrm>
            <a:off x="6165122" y="1773482"/>
            <a:ext cx="58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ED63867-9CE3-3D68-54C2-F641437CFEFF}"/>
              </a:ext>
            </a:extLst>
          </p:cNvPr>
          <p:cNvSpPr txBox="1"/>
          <p:nvPr/>
        </p:nvSpPr>
        <p:spPr>
          <a:xfrm>
            <a:off x="6746481" y="2158465"/>
            <a:ext cx="581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D38F763-FED0-5909-8513-1EB7A3CC84B6}"/>
              </a:ext>
            </a:extLst>
          </p:cNvPr>
          <p:cNvSpPr txBox="1"/>
          <p:nvPr/>
        </p:nvSpPr>
        <p:spPr>
          <a:xfrm>
            <a:off x="7366482" y="1702856"/>
            <a:ext cx="454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Cestas básicas doadas para pessoas em vulnerabilidade social.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9CE56B2-3D37-E80A-7620-45BFFF664144}"/>
              </a:ext>
            </a:extLst>
          </p:cNvPr>
          <p:cNvSpPr txBox="1"/>
          <p:nvPr/>
        </p:nvSpPr>
        <p:spPr>
          <a:xfrm>
            <a:off x="6189340" y="2921168"/>
            <a:ext cx="1111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pt-BR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FB5A808-742F-DCE1-3144-238D310054DD}"/>
              </a:ext>
            </a:extLst>
          </p:cNvPr>
          <p:cNvSpPr txBox="1"/>
          <p:nvPr/>
        </p:nvSpPr>
        <p:spPr>
          <a:xfrm>
            <a:off x="7329916" y="2992546"/>
            <a:ext cx="454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 beneficiadas em campanhas e doações voluntárias.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B2FBE44-6651-EDDA-D1BF-5DC403BE3B71}"/>
              </a:ext>
            </a:extLst>
          </p:cNvPr>
          <p:cNvSpPr txBox="1"/>
          <p:nvPr/>
        </p:nvSpPr>
        <p:spPr>
          <a:xfrm>
            <a:off x="6189340" y="4217869"/>
            <a:ext cx="1111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BR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933602C-404C-1064-7804-141682E6AA14}"/>
              </a:ext>
            </a:extLst>
          </p:cNvPr>
          <p:cNvSpPr txBox="1"/>
          <p:nvPr/>
        </p:nvSpPr>
        <p:spPr>
          <a:xfrm>
            <a:off x="7329916" y="4260161"/>
            <a:ext cx="454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Campanhas socioambientais realizadas ao longo do ano.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B1146B0-5D89-BD10-C45A-5431BA3B1A36}"/>
              </a:ext>
            </a:extLst>
          </p:cNvPr>
          <p:cNvSpPr txBox="1"/>
          <p:nvPr/>
        </p:nvSpPr>
        <p:spPr>
          <a:xfrm>
            <a:off x="6218870" y="5483665"/>
            <a:ext cx="1111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pt-BR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661B859-ECB5-5024-ACD7-2607BF1AEDAC}"/>
              </a:ext>
            </a:extLst>
          </p:cNvPr>
          <p:cNvSpPr txBox="1"/>
          <p:nvPr/>
        </p:nvSpPr>
        <p:spPr>
          <a:xfrm>
            <a:off x="7300452" y="5556769"/>
            <a:ext cx="454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Jovens impactados com cursos socio-profissionalizantes através do Projeto Pescar.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AB2F19D-1D01-BABB-A69B-DD5AFB4C915D}"/>
              </a:ext>
            </a:extLst>
          </p:cNvPr>
          <p:cNvSpPr/>
          <p:nvPr/>
        </p:nvSpPr>
        <p:spPr>
          <a:xfrm>
            <a:off x="10964009" y="6709099"/>
            <a:ext cx="1227991" cy="149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2023</a:t>
            </a:r>
          </a:p>
        </p:txBody>
      </p:sp>
    </p:spTree>
    <p:extLst>
      <p:ext uri="{BB962C8B-B14F-4D97-AF65-F5344CB8AC3E}">
        <p14:creationId xmlns:p14="http://schemas.microsoft.com/office/powerpoint/2010/main" val="344968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56">
            <a:extLst>
              <a:ext uri="{FF2B5EF4-FFF2-40B4-BE49-F238E27FC236}">
                <a16:creationId xmlns:a16="http://schemas.microsoft.com/office/drawing/2014/main" id="{33C203FA-BCFE-9F48-9C5D-1D157839B2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7847" r="10832" b="364"/>
          <a:stretch/>
        </p:blipFill>
        <p:spPr>
          <a:xfrm>
            <a:off x="5168316" y="1623991"/>
            <a:ext cx="7023684" cy="4812901"/>
          </a:xfrm>
          <a:prstGeom prst="roundRect">
            <a:avLst>
              <a:gd name="adj" fmla="val 7305"/>
            </a:avLst>
          </a:prstGeom>
        </p:spPr>
      </p:pic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0F36E640-268C-A6DA-7931-BB2CD98B1EA9}"/>
              </a:ext>
            </a:extLst>
          </p:cNvPr>
          <p:cNvSpPr/>
          <p:nvPr/>
        </p:nvSpPr>
        <p:spPr>
          <a:xfrm flipH="1">
            <a:off x="192088" y="2901986"/>
            <a:ext cx="5184940" cy="3334660"/>
          </a:xfrm>
          <a:prstGeom prst="roundRect">
            <a:avLst>
              <a:gd name="adj" fmla="val 0"/>
            </a:avLst>
          </a:prstGeom>
          <a:solidFill>
            <a:srgbClr val="5D5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B40C8D4-F380-39D5-0A96-78336DD501DF}"/>
              </a:ext>
            </a:extLst>
          </p:cNvPr>
          <p:cNvGrpSpPr/>
          <p:nvPr/>
        </p:nvGrpSpPr>
        <p:grpSpPr>
          <a:xfrm>
            <a:off x="466473" y="1623992"/>
            <a:ext cx="4636170" cy="1803197"/>
            <a:chOff x="555153" y="966933"/>
            <a:chExt cx="4636170" cy="1803197"/>
          </a:xfrm>
        </p:grpSpPr>
        <p:sp>
          <p:nvSpPr>
            <p:cNvPr id="59" name="Retângulo: Cantos Arredondados 58">
              <a:extLst>
                <a:ext uri="{FF2B5EF4-FFF2-40B4-BE49-F238E27FC236}">
                  <a16:creationId xmlns:a16="http://schemas.microsoft.com/office/drawing/2014/main" id="{267B877B-5E2E-91EA-72B1-886A9282DC58}"/>
                </a:ext>
              </a:extLst>
            </p:cNvPr>
            <p:cNvSpPr/>
            <p:nvPr/>
          </p:nvSpPr>
          <p:spPr>
            <a:xfrm>
              <a:off x="2464252" y="966933"/>
              <a:ext cx="864064" cy="78990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: Cantos Arredondados 59">
              <a:extLst>
                <a:ext uri="{FF2B5EF4-FFF2-40B4-BE49-F238E27FC236}">
                  <a16:creationId xmlns:a16="http://schemas.microsoft.com/office/drawing/2014/main" id="{CA20966C-5CF0-13B1-A1B1-D7241459BB53}"/>
                </a:ext>
              </a:extLst>
            </p:cNvPr>
            <p:cNvSpPr/>
            <p:nvPr/>
          </p:nvSpPr>
          <p:spPr>
            <a:xfrm>
              <a:off x="555154" y="1450876"/>
              <a:ext cx="4636169" cy="1319254"/>
            </a:xfrm>
            <a:prstGeom prst="roundRect">
              <a:avLst/>
            </a:prstGeom>
            <a:solidFill>
              <a:srgbClr val="FBA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8EAD56F4-6D57-BC5E-635F-AEBA14B2F40E}"/>
                </a:ext>
              </a:extLst>
            </p:cNvPr>
            <p:cNvSpPr txBox="1"/>
            <p:nvPr/>
          </p:nvSpPr>
          <p:spPr>
            <a:xfrm>
              <a:off x="555153" y="1899179"/>
              <a:ext cx="46361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Projeto Pescar GHT levando perspectiva de carreira através de cursos profissionalizantes aos jovens em vulnerabilidade social destas áreas.</a:t>
              </a:r>
            </a:p>
          </p:txBody>
        </p:sp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A2CB3CB2-34CD-84D8-F754-AD5DAAD6BD9B}"/>
                </a:ext>
              </a:extLst>
            </p:cNvPr>
            <p:cNvSpPr/>
            <p:nvPr/>
          </p:nvSpPr>
          <p:spPr>
            <a:xfrm>
              <a:off x="2348524" y="1100457"/>
              <a:ext cx="864064" cy="789906"/>
            </a:xfrm>
            <a:prstGeom prst="roundRect">
              <a:avLst/>
            </a:prstGeom>
            <a:solidFill>
              <a:srgbClr val="5D5D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5" name="Gráfico 64" descr="Chapéu de formatura">
              <a:extLst>
                <a:ext uri="{FF2B5EF4-FFF2-40B4-BE49-F238E27FC236}">
                  <a16:creationId xmlns:a16="http://schemas.microsoft.com/office/drawing/2014/main" id="{8DBE8336-5FEE-1E09-E72A-8602F3BD2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64252" y="1159223"/>
              <a:ext cx="656382" cy="656382"/>
            </a:xfrm>
            <a:prstGeom prst="rect">
              <a:avLst/>
            </a:prstGeom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C97A1B59-9AC9-AC55-F830-D21532B9F511}"/>
              </a:ext>
            </a:extLst>
          </p:cNvPr>
          <p:cNvSpPr/>
          <p:nvPr/>
        </p:nvSpPr>
        <p:spPr>
          <a:xfrm>
            <a:off x="10964009" y="6709099"/>
            <a:ext cx="1227991" cy="149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2023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19B80B-290F-EFAF-9EAB-A1CD49948B9D}"/>
              </a:ext>
            </a:extLst>
          </p:cNvPr>
          <p:cNvSpPr txBox="1"/>
          <p:nvPr/>
        </p:nvSpPr>
        <p:spPr>
          <a:xfrm>
            <a:off x="586788" y="3504178"/>
            <a:ext cx="388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Jovens ativos no projeto.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A38B8E5-E055-2024-F4A5-7A817D1A7922}"/>
              </a:ext>
            </a:extLst>
          </p:cNvPr>
          <p:cNvSpPr txBox="1"/>
          <p:nvPr/>
        </p:nvSpPr>
        <p:spPr>
          <a:xfrm>
            <a:off x="586788" y="4119681"/>
            <a:ext cx="452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Formados nos cursos ofertados.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410F50-ABDF-B60C-41EE-5DE526B1D8E9}"/>
              </a:ext>
            </a:extLst>
          </p:cNvPr>
          <p:cNvSpPr txBox="1"/>
          <p:nvPr/>
        </p:nvSpPr>
        <p:spPr>
          <a:xfrm>
            <a:off x="586788" y="4735184"/>
            <a:ext cx="499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Inseridos no mercado de trabalho.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A6E386-8C2B-42D0-ACBC-1E03C31A0BD1}"/>
              </a:ext>
            </a:extLst>
          </p:cNvPr>
          <p:cNvSpPr txBox="1"/>
          <p:nvPr/>
        </p:nvSpPr>
        <p:spPr>
          <a:xfrm>
            <a:off x="831424" y="5350687"/>
            <a:ext cx="388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Filiais com cursos ativos.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A8F6A9B-E93C-4347-94C2-EDA4F4E69A86}"/>
              </a:ext>
            </a:extLst>
          </p:cNvPr>
          <p:cNvCxnSpPr>
            <a:cxnSpLocks/>
          </p:cNvCxnSpPr>
          <p:nvPr/>
        </p:nvCxnSpPr>
        <p:spPr>
          <a:xfrm>
            <a:off x="631090" y="4088953"/>
            <a:ext cx="443909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CF2A640-E971-AE97-60D0-216FFEAB6626}"/>
              </a:ext>
            </a:extLst>
          </p:cNvPr>
          <p:cNvCxnSpPr>
            <a:cxnSpLocks/>
          </p:cNvCxnSpPr>
          <p:nvPr/>
        </p:nvCxnSpPr>
        <p:spPr>
          <a:xfrm>
            <a:off x="631092" y="4735184"/>
            <a:ext cx="443909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3A3FD92-1BE0-2954-0C3F-06662C2D00FD}"/>
              </a:ext>
            </a:extLst>
          </p:cNvPr>
          <p:cNvCxnSpPr>
            <a:cxnSpLocks/>
          </p:cNvCxnSpPr>
          <p:nvPr/>
        </p:nvCxnSpPr>
        <p:spPr>
          <a:xfrm>
            <a:off x="631090" y="5350687"/>
            <a:ext cx="443909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84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57CFC99-139B-86B1-5293-2B42CEF1A777}"/>
              </a:ext>
            </a:extLst>
          </p:cNvPr>
          <p:cNvSpPr/>
          <p:nvPr/>
        </p:nvSpPr>
        <p:spPr>
          <a:xfrm flipH="1">
            <a:off x="4114727" y="2797612"/>
            <a:ext cx="6849281" cy="3709206"/>
          </a:xfrm>
          <a:prstGeom prst="roundRect">
            <a:avLst>
              <a:gd name="adj" fmla="val 0"/>
            </a:avLst>
          </a:prstGeom>
          <a:solidFill>
            <a:srgbClr val="5D5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97A1B59-9AC9-AC55-F830-D21532B9F511}"/>
              </a:ext>
            </a:extLst>
          </p:cNvPr>
          <p:cNvSpPr/>
          <p:nvPr/>
        </p:nvSpPr>
        <p:spPr>
          <a:xfrm>
            <a:off x="10964009" y="6709099"/>
            <a:ext cx="1227991" cy="149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32214AB-44FD-D2EC-A8DF-1A2EB6947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t="3165" r="31089" b="-81"/>
          <a:stretch/>
        </p:blipFill>
        <p:spPr>
          <a:xfrm flipH="1">
            <a:off x="192088" y="1321352"/>
            <a:ext cx="3624538" cy="5185466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BE303EE6-9802-82D2-62EB-9971EE3DD42A}"/>
              </a:ext>
            </a:extLst>
          </p:cNvPr>
          <p:cNvGrpSpPr/>
          <p:nvPr/>
        </p:nvGrpSpPr>
        <p:grpSpPr>
          <a:xfrm>
            <a:off x="3168635" y="1516786"/>
            <a:ext cx="4716965" cy="1398694"/>
            <a:chOff x="474358" y="966933"/>
            <a:chExt cx="4716965" cy="1398694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529FED0A-6D55-BFB2-4F15-673AD9995810}"/>
                </a:ext>
              </a:extLst>
            </p:cNvPr>
            <p:cNvSpPr/>
            <p:nvPr/>
          </p:nvSpPr>
          <p:spPr>
            <a:xfrm>
              <a:off x="2464252" y="966933"/>
              <a:ext cx="864064" cy="78990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D310B0D8-4CD6-62B3-1524-CDC450CC3BCE}"/>
                </a:ext>
              </a:extLst>
            </p:cNvPr>
            <p:cNvSpPr/>
            <p:nvPr/>
          </p:nvSpPr>
          <p:spPr>
            <a:xfrm>
              <a:off x="555154" y="1450876"/>
              <a:ext cx="4636169" cy="914751"/>
            </a:xfrm>
            <a:prstGeom prst="roundRect">
              <a:avLst/>
            </a:prstGeom>
            <a:solidFill>
              <a:srgbClr val="FBA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3BBA50B-DE9F-AB62-A73D-7DA0F2A96BA8}"/>
                </a:ext>
              </a:extLst>
            </p:cNvPr>
            <p:cNvSpPr txBox="1"/>
            <p:nvPr/>
          </p:nvSpPr>
          <p:spPr>
            <a:xfrm>
              <a:off x="474358" y="1939982"/>
              <a:ext cx="46361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Informações financeiras gerais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FCC038B9-FC55-348B-7455-B22787405280}"/>
                </a:ext>
              </a:extLst>
            </p:cNvPr>
            <p:cNvSpPr/>
            <p:nvPr/>
          </p:nvSpPr>
          <p:spPr>
            <a:xfrm>
              <a:off x="2348524" y="1100457"/>
              <a:ext cx="864064" cy="789906"/>
            </a:xfrm>
            <a:prstGeom prst="roundRect">
              <a:avLst/>
            </a:prstGeom>
            <a:solidFill>
              <a:srgbClr val="5D5D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8114646-21B0-EFE4-8A6B-DAC573D1C80F}"/>
              </a:ext>
            </a:extLst>
          </p:cNvPr>
          <p:cNvSpPr txBox="1"/>
          <p:nvPr/>
        </p:nvSpPr>
        <p:spPr>
          <a:xfrm>
            <a:off x="4323901" y="3237047"/>
            <a:ext cx="5085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doações voluntárias:</a:t>
            </a: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cestas básicas:</a:t>
            </a: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doações incentivadas:</a:t>
            </a: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do investimento no Projeto Pescar: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D67175D-A58B-67B7-67FF-7E0CA642C87A}"/>
              </a:ext>
            </a:extLst>
          </p:cNvPr>
          <p:cNvSpPr/>
          <p:nvPr/>
        </p:nvSpPr>
        <p:spPr>
          <a:xfrm>
            <a:off x="7132691" y="4044908"/>
            <a:ext cx="1760309" cy="45057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R$ 544.718,93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B9BF588-B670-2BED-EAA5-3878BABE091C}"/>
              </a:ext>
            </a:extLst>
          </p:cNvPr>
          <p:cNvSpPr/>
          <p:nvPr/>
        </p:nvSpPr>
        <p:spPr>
          <a:xfrm>
            <a:off x="7742290" y="3233010"/>
            <a:ext cx="1992150" cy="45057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R$ 1.453.290,39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6A791DE8-4412-22B7-D74F-800812082C3B}"/>
              </a:ext>
            </a:extLst>
          </p:cNvPr>
          <p:cNvSpPr/>
          <p:nvPr/>
        </p:nvSpPr>
        <p:spPr>
          <a:xfrm>
            <a:off x="7858604" y="4859510"/>
            <a:ext cx="1992150" cy="45057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R$ 3.187.128,07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A0C351A-BA6C-2659-CB94-1195289378CF}"/>
              </a:ext>
            </a:extLst>
          </p:cNvPr>
          <p:cNvSpPr/>
          <p:nvPr/>
        </p:nvSpPr>
        <p:spPr>
          <a:xfrm>
            <a:off x="8932360" y="5693970"/>
            <a:ext cx="1760309" cy="45057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R$ 496.006,84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85899F8-E57F-716A-0B3F-193272A167CD}"/>
              </a:ext>
            </a:extLst>
          </p:cNvPr>
          <p:cNvSpPr txBox="1"/>
          <p:nvPr/>
        </p:nvSpPr>
        <p:spPr>
          <a:xfrm>
            <a:off x="4360693" y="5190990"/>
            <a:ext cx="215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de 2019 a 2023.</a:t>
            </a:r>
          </a:p>
        </p:txBody>
      </p:sp>
      <p:pic>
        <p:nvPicPr>
          <p:cNvPr id="28" name="Gráfico 27" descr="Aperto de mãos">
            <a:extLst>
              <a:ext uri="{FF2B5EF4-FFF2-40B4-BE49-F238E27FC236}">
                <a16:creationId xmlns:a16="http://schemas.microsoft.com/office/drawing/2014/main" id="{0FE8D9A9-96DD-1E0C-B277-F58DEF516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4696" y="1709542"/>
            <a:ext cx="704045" cy="7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4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hlinkClick r:id="rId3"/>
            <a:extLst>
              <a:ext uri="{FF2B5EF4-FFF2-40B4-BE49-F238E27FC236}">
                <a16:creationId xmlns:a16="http://schemas.microsoft.com/office/drawing/2014/main" id="{7814DB69-740E-4BDE-5B72-6B2012E2F55D}"/>
              </a:ext>
            </a:extLst>
          </p:cNvPr>
          <p:cNvSpPr/>
          <p:nvPr/>
        </p:nvSpPr>
        <p:spPr>
          <a:xfrm>
            <a:off x="4151529" y="3426684"/>
            <a:ext cx="4006702" cy="504244"/>
          </a:xfrm>
          <a:prstGeom prst="roundRect">
            <a:avLst>
              <a:gd name="adj" fmla="val 50000"/>
            </a:avLst>
          </a:prstGeom>
          <a:solidFill>
            <a:srgbClr val="F6A8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www.ghtsocial.org.br</a:t>
            </a:r>
          </a:p>
        </p:txBody>
      </p:sp>
      <p:pic>
        <p:nvPicPr>
          <p:cNvPr id="6" name="Gráfico 5" descr="Cursor">
            <a:extLst>
              <a:ext uri="{FF2B5EF4-FFF2-40B4-BE49-F238E27FC236}">
                <a16:creationId xmlns:a16="http://schemas.microsoft.com/office/drawing/2014/main" id="{29FC3425-719A-A589-8596-FC924D35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6908" y="3761303"/>
            <a:ext cx="339250" cy="3392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8C26C55-FF99-1D8A-023D-5352FE6564C2}"/>
              </a:ext>
            </a:extLst>
          </p:cNvPr>
          <p:cNvSpPr txBox="1"/>
          <p:nvPr/>
        </p:nvSpPr>
        <p:spPr>
          <a:xfrm>
            <a:off x="3777915" y="3059668"/>
            <a:ext cx="46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Saiba mais em:</a:t>
            </a:r>
          </a:p>
        </p:txBody>
      </p:sp>
    </p:spTree>
    <p:extLst>
      <p:ext uri="{BB962C8B-B14F-4D97-AF65-F5344CB8AC3E}">
        <p14:creationId xmlns:p14="http://schemas.microsoft.com/office/powerpoint/2010/main" val="2425545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342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Santos Silva</dc:creator>
  <cp:lastModifiedBy>Douglas Mota Borges da Silva</cp:lastModifiedBy>
  <cp:revision>8</cp:revision>
  <dcterms:created xsi:type="dcterms:W3CDTF">2022-08-03T17:38:59Z</dcterms:created>
  <dcterms:modified xsi:type="dcterms:W3CDTF">2024-03-19T19:58:53Z</dcterms:modified>
</cp:coreProperties>
</file>